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84" r:id="rId1"/>
  </p:sldMasterIdLst>
  <p:notesMasterIdLst>
    <p:notesMasterId r:id="rId19"/>
  </p:notesMasterIdLst>
  <p:sldIdLst>
    <p:sldId id="256" r:id="rId2"/>
    <p:sldId id="257" r:id="rId3"/>
    <p:sldId id="259" r:id="rId4"/>
    <p:sldId id="269" r:id="rId5"/>
    <p:sldId id="270" r:id="rId6"/>
    <p:sldId id="261" r:id="rId7"/>
    <p:sldId id="272" r:id="rId8"/>
    <p:sldId id="260" r:id="rId9"/>
    <p:sldId id="266" r:id="rId10"/>
    <p:sldId id="264" r:id="rId11"/>
    <p:sldId id="263" r:id="rId12"/>
    <p:sldId id="271" r:id="rId13"/>
    <p:sldId id="268" r:id="rId14"/>
    <p:sldId id="267" r:id="rId15"/>
    <p:sldId id="273" r:id="rId16"/>
    <p:sldId id="274" r:id="rId17"/>
    <p:sldId id="265" r:id="rId1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1448" autoAdjust="0"/>
  </p:normalViewPr>
  <p:slideViewPr>
    <p:cSldViewPr>
      <p:cViewPr varScale="1">
        <p:scale>
          <a:sx n="76" d="100"/>
          <a:sy n="76" d="100"/>
        </p:scale>
        <p:origin x="-74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ED938EB0-1E5D-4E99-A887-B831C8B682D9}" type="datetimeFigureOut">
              <a:rPr lang="en-US"/>
              <a:pPr>
                <a:defRPr/>
              </a:pPr>
              <a:t>11/16/2011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363995B0-3D9E-4880-BEA3-9C4A78D55F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76445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/>
              <a:t>Geekfest: a 48 hour (2 days) time period given to the App Dev teams to develop anything we want.</a:t>
            </a:r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fld id="{CFB9835A-DD1A-4ACC-B06A-D7570B0FA642}" type="slidenum">
              <a:rPr lang="en-US"/>
              <a:pPr eaLnBrk="1" hangingPunct="1"/>
              <a:t>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6A210E-4E20-421B-BDEB-CCB78D62C0E6}" type="datetimeFigureOut">
              <a:rPr lang="en-US"/>
              <a:pPr>
                <a:defRPr/>
              </a:pPr>
              <a:t>11/16/2011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C483F6-39EF-46E7-96C4-C109D0AEC1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2638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E8FBA4-334E-419B-8E2D-6545661CD385}" type="datetimeFigureOut">
              <a:rPr lang="en-US"/>
              <a:pPr>
                <a:defRPr/>
              </a:pPr>
              <a:t>11/16/2011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B489CA-9181-44D0-A329-DE73D26E83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78526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B26143-E74A-4FBA-8EE3-F3A591513EBB}" type="datetimeFigureOut">
              <a:rPr lang="en-US"/>
              <a:pPr>
                <a:defRPr/>
              </a:pPr>
              <a:t>11/16/2011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4DC96B-7E7F-49B4-A6AA-A0806F8494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4033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00740D-CF15-4333-8036-260BADEAC4A5}" type="datetimeFigureOut">
              <a:rPr lang="en-US"/>
              <a:pPr>
                <a:defRPr/>
              </a:pPr>
              <a:t>11/16/2011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655CD6-2600-4FE4-948B-AAEE53FA86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04434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10BA23-E443-446D-97A3-49B4AE2B699B}" type="datetimeFigureOut">
              <a:rPr lang="en-US"/>
              <a:pPr>
                <a:defRPr/>
              </a:pPr>
              <a:t>11/16/2011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1399F0-7F74-45BF-8A90-5A6ED8DBB3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45048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9ABFDF-9A5D-4AA2-9DB5-3ACEEFA0022D}" type="datetimeFigureOut">
              <a:rPr lang="en-US"/>
              <a:pPr>
                <a:defRPr/>
              </a:pPr>
              <a:t>11/16/2011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95F7D1-2BE1-4739-987F-18BA712E08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52459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BE38E1-AE15-45FD-AC13-B6979974E318}" type="datetimeFigureOut">
              <a:rPr lang="en-US"/>
              <a:pPr>
                <a:defRPr/>
              </a:pPr>
              <a:t>11/16/2011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007C08-0B29-45FA-91BF-9B1B2E99A8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667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309F6B-65FE-4F0F-8A27-50F0C6C9745F}" type="datetimeFigureOut">
              <a:rPr lang="en-US"/>
              <a:pPr>
                <a:defRPr/>
              </a:pPr>
              <a:t>11/16/2011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8AEA4F-FF48-43DA-9488-D7FC4F679B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0615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C171BF-3996-475D-B36D-CBD3D9FBCE91}" type="datetimeFigureOut">
              <a:rPr lang="en-US"/>
              <a:pPr>
                <a:defRPr/>
              </a:pPr>
              <a:t>11/16/2011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C5F186-06D0-41BD-8865-D265C00B70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00504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21EE8D-51E4-4F26-87B7-FF294731441C}" type="datetimeFigureOut">
              <a:rPr lang="en-US"/>
              <a:pPr>
                <a:defRPr/>
              </a:pPr>
              <a:t>11/16/2011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4A6CD0-4CE9-44E8-AAAD-4F40328442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1809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A3002B-9697-4E51-86C6-8F02E3BC6913}" type="datetimeFigureOut">
              <a:rPr lang="en-US"/>
              <a:pPr>
                <a:defRPr/>
              </a:pPr>
              <a:t>11/16/2011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3486AA-C3AB-41A3-BF38-DB7E7613A9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1915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B330449-EDE0-40FC-8999-5EA1A390D89B}" type="datetimeFigureOut">
              <a:rPr lang="en-US"/>
              <a:pPr>
                <a:defRPr/>
              </a:pPr>
              <a:t>11/16/2011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FB4F3BF-D391-4989-B156-78FE749C37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285" r:id="rId1"/>
    <p:sldLayoutId id="2147484286" r:id="rId2"/>
    <p:sldLayoutId id="2147484287" r:id="rId3"/>
    <p:sldLayoutId id="2147484288" r:id="rId4"/>
    <p:sldLayoutId id="2147484289" r:id="rId5"/>
    <p:sldLayoutId id="2147484290" r:id="rId6"/>
    <p:sldLayoutId id="2147484291" r:id="rId7"/>
    <p:sldLayoutId id="2147484292" r:id="rId8"/>
    <p:sldLayoutId id="2147484293" r:id="rId9"/>
    <p:sldLayoutId id="2147484294" r:id="rId10"/>
    <p:sldLayoutId id="214748429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utoitscript.com/site/autoit/downloads/" TargetMode="External"/><Relationship Id="rId2" Type="http://schemas.openxmlformats.org/officeDocument/2006/relationships/hyperlink" Target="http://kinban.codeplex.com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kinecttoolbox.codeplex.com/" TargetMode="External"/><Relationship Id="rId4" Type="http://schemas.openxmlformats.org/officeDocument/2006/relationships/hyperlink" Target="http://kinectforwindows.org/download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Kinect + TFS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aka   </a:t>
            </a:r>
            <a:r>
              <a:rPr lang="en-US" dirty="0" err="1" smtClean="0"/>
              <a:t>Kinban</a:t>
            </a:r>
            <a:endParaRPr lang="en-US" dirty="0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Jeremy Novak </a:t>
            </a: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Farm Credit Services of America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Kinban Gestures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Kinban uses Simple Gestures</a:t>
            </a:r>
          </a:p>
          <a:p>
            <a:pPr lvl="1" eaLnBrk="1" hangingPunct="1"/>
            <a:r>
              <a:rPr lang="en-US" smtClean="0"/>
              <a:t>Right hand moves mouse</a:t>
            </a:r>
          </a:p>
          <a:p>
            <a:pPr lvl="2" eaLnBrk="1" hangingPunct="1"/>
            <a:r>
              <a:rPr lang="en-US" smtClean="0"/>
              <a:t>Movement constrained to a </a:t>
            </a:r>
            <a:r>
              <a:rPr lang="en-US" b="1" i="1" smtClean="0"/>
              <a:t>Virtual Box</a:t>
            </a:r>
          </a:p>
          <a:p>
            <a:pPr lvl="2" eaLnBrk="1" hangingPunct="1"/>
            <a:r>
              <a:rPr lang="en-US" smtClean="0"/>
              <a:t>Translates meter measurements to screen resolution</a:t>
            </a:r>
          </a:p>
          <a:p>
            <a:pPr lvl="1" eaLnBrk="1" hangingPunct="1"/>
            <a:r>
              <a:rPr lang="en-US" smtClean="0"/>
              <a:t>Left hand controls mouse button</a:t>
            </a:r>
          </a:p>
          <a:p>
            <a:pPr lvl="2" eaLnBrk="1" hangingPunct="1"/>
            <a:r>
              <a:rPr lang="en-US" smtClean="0"/>
              <a:t>Move left wrist above left elbow for mouse down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Interacting with Kinban DEMO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Skeleton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Data points for all Joints</a:t>
            </a:r>
          </a:p>
          <a:p>
            <a:pPr lvl="1" eaLnBrk="1" hangingPunct="1"/>
            <a:r>
              <a:rPr lang="en-US" smtClean="0"/>
              <a:t>Values are meters </a:t>
            </a:r>
          </a:p>
          <a:p>
            <a:pPr lvl="1" eaLnBrk="1" hangingPunct="1"/>
            <a:r>
              <a:rPr lang="en-US" smtClean="0"/>
              <a:t>X   Left/Right   </a:t>
            </a:r>
          </a:p>
          <a:p>
            <a:pPr lvl="2" eaLnBrk="1" hangingPunct="1"/>
            <a:r>
              <a:rPr lang="en-US" smtClean="0"/>
              <a:t>Range of -1 to 1</a:t>
            </a:r>
          </a:p>
          <a:p>
            <a:pPr lvl="1" eaLnBrk="1" hangingPunct="1"/>
            <a:r>
              <a:rPr lang="en-US" smtClean="0"/>
              <a:t>Y   Up/Down   </a:t>
            </a:r>
          </a:p>
          <a:p>
            <a:pPr lvl="2" eaLnBrk="1" hangingPunct="1"/>
            <a:r>
              <a:rPr lang="en-US" smtClean="0"/>
              <a:t>Range of -1 to 1</a:t>
            </a:r>
          </a:p>
          <a:p>
            <a:pPr lvl="1" eaLnBrk="1" hangingPunct="1"/>
            <a:r>
              <a:rPr lang="en-US" smtClean="0"/>
              <a:t>Z   Closer/Farther   </a:t>
            </a:r>
          </a:p>
          <a:p>
            <a:pPr lvl="2" eaLnBrk="1" hangingPunct="1"/>
            <a:r>
              <a:rPr lang="en-US" smtClean="0"/>
              <a:t>Range of ~0 to ??</a:t>
            </a:r>
          </a:p>
          <a:p>
            <a:pPr lvl="1" eaLnBrk="1" hangingPunct="1"/>
            <a:r>
              <a:rPr lang="en-US" smtClean="0"/>
              <a:t>X = 0, Y = 0 is center of Kinect sensor</a:t>
            </a:r>
          </a:p>
        </p:txBody>
      </p:sp>
      <p:pic>
        <p:nvPicPr>
          <p:cNvPr id="12292" name="Picture 2" descr="M:\KinectSkeleton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7475" y="2209800"/>
            <a:ext cx="3946525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More on Reactive Extensions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Kinban chains together Rx based streams for:</a:t>
            </a:r>
          </a:p>
          <a:p>
            <a:pPr lvl="1" eaLnBrk="1" hangingPunct="1"/>
            <a:r>
              <a:rPr lang="en-US" smtClean="0"/>
              <a:t>Gestures</a:t>
            </a:r>
          </a:p>
          <a:p>
            <a:pPr lvl="1" eaLnBrk="1" hangingPunct="1"/>
            <a:r>
              <a:rPr lang="en-US" b="1" i="1" smtClean="0"/>
              <a:t>Easily</a:t>
            </a:r>
            <a:r>
              <a:rPr lang="en-US" i="1" smtClean="0"/>
              <a:t> </a:t>
            </a:r>
            <a:r>
              <a:rPr lang="en-US" smtClean="0"/>
              <a:t>scaling frame rate</a:t>
            </a:r>
          </a:p>
          <a:p>
            <a:pPr lvl="1" eaLnBrk="1" hangingPunct="1"/>
            <a:r>
              <a:rPr lang="en-US" smtClean="0"/>
              <a:t>Convert Kinect data to WPF friendly images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Down Arrow 17"/>
          <p:cNvSpPr/>
          <p:nvPr/>
        </p:nvSpPr>
        <p:spPr>
          <a:xfrm>
            <a:off x="5238750" y="3213100"/>
            <a:ext cx="381000" cy="1951038"/>
          </a:xfrm>
          <a:prstGeom prst="downArrow">
            <a:avLst/>
          </a:prstGeom>
          <a:solidFill>
            <a:schemeClr val="bg1">
              <a:lumMod val="65000"/>
              <a:lumOff val="3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33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Rx Skeleton Data Flow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598488" y="1703388"/>
            <a:ext cx="8112125" cy="381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Skeleton Frame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588963" y="2590800"/>
            <a:ext cx="3657600" cy="6223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Closest  Skeleton Filter</a:t>
            </a:r>
          </a:p>
          <a:p>
            <a:pPr algn="ctr">
              <a:defRPr/>
            </a:pPr>
            <a:r>
              <a:rPr lang="en-US" dirty="0"/>
              <a:t>Sample Rate Filter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609600" y="3671888"/>
            <a:ext cx="1676400" cy="823912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Mouse Down</a:t>
            </a:r>
          </a:p>
          <a:p>
            <a:pPr algn="ctr">
              <a:defRPr/>
            </a:pPr>
            <a:r>
              <a:rPr lang="en-US" dirty="0"/>
              <a:t>Gesture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2509838" y="3657600"/>
            <a:ext cx="1757362" cy="838200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Mouse Position</a:t>
            </a:r>
          </a:p>
          <a:p>
            <a:pPr algn="ctr">
              <a:defRPr/>
            </a:pPr>
            <a:r>
              <a:rPr lang="en-US" dirty="0"/>
              <a:t>Gesture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4657725" y="2774950"/>
            <a:ext cx="1573213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FPS Counter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6653213" y="2762250"/>
            <a:ext cx="20574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Standing too close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611188" y="5191125"/>
            <a:ext cx="3636962" cy="762000"/>
          </a:xfrm>
          <a:prstGeom prst="round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 err="1"/>
              <a:t>AutoIt</a:t>
            </a:r>
            <a:endParaRPr lang="en-US" dirty="0"/>
          </a:p>
        </p:txBody>
      </p:sp>
      <p:sp>
        <p:nvSpPr>
          <p:cNvPr id="11" name="Rounded Rectangle 10"/>
          <p:cNvSpPr/>
          <p:nvPr/>
        </p:nvSpPr>
        <p:spPr>
          <a:xfrm>
            <a:off x="4648200" y="5164138"/>
            <a:ext cx="4062413" cy="762000"/>
          </a:xfrm>
          <a:prstGeom prst="round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Diagnostic UI</a:t>
            </a:r>
          </a:p>
        </p:txBody>
      </p:sp>
      <p:sp>
        <p:nvSpPr>
          <p:cNvPr id="12" name="Down Arrow 11"/>
          <p:cNvSpPr/>
          <p:nvPr/>
        </p:nvSpPr>
        <p:spPr>
          <a:xfrm>
            <a:off x="1281113" y="4492625"/>
            <a:ext cx="381000" cy="671513"/>
          </a:xfrm>
          <a:prstGeom prst="downArrow">
            <a:avLst/>
          </a:prstGeom>
          <a:solidFill>
            <a:schemeClr val="bg1">
              <a:lumMod val="65000"/>
              <a:lumOff val="3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" name="Down Arrow 12"/>
          <p:cNvSpPr/>
          <p:nvPr/>
        </p:nvSpPr>
        <p:spPr>
          <a:xfrm>
            <a:off x="3197225" y="3224213"/>
            <a:ext cx="381000" cy="433387"/>
          </a:xfrm>
          <a:prstGeom prst="downArrow">
            <a:avLst/>
          </a:prstGeom>
          <a:solidFill>
            <a:schemeClr val="bg1">
              <a:lumMod val="65000"/>
              <a:lumOff val="3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Down Arrow 13"/>
          <p:cNvSpPr/>
          <p:nvPr/>
        </p:nvSpPr>
        <p:spPr>
          <a:xfrm>
            <a:off x="7510463" y="2084388"/>
            <a:ext cx="381000" cy="671512"/>
          </a:xfrm>
          <a:prstGeom prst="downArrow">
            <a:avLst/>
          </a:prstGeom>
          <a:solidFill>
            <a:schemeClr val="bg1">
              <a:lumMod val="65000"/>
              <a:lumOff val="3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Down Arrow 14"/>
          <p:cNvSpPr/>
          <p:nvPr/>
        </p:nvSpPr>
        <p:spPr>
          <a:xfrm>
            <a:off x="5254625" y="2084388"/>
            <a:ext cx="381000" cy="690562"/>
          </a:xfrm>
          <a:prstGeom prst="downArrow">
            <a:avLst/>
          </a:prstGeom>
          <a:solidFill>
            <a:schemeClr val="bg1">
              <a:lumMod val="65000"/>
              <a:lumOff val="3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6" name="Down Arrow 15"/>
          <p:cNvSpPr/>
          <p:nvPr/>
        </p:nvSpPr>
        <p:spPr>
          <a:xfrm>
            <a:off x="3200400" y="4495800"/>
            <a:ext cx="381000" cy="671513"/>
          </a:xfrm>
          <a:prstGeom prst="downArrow">
            <a:avLst/>
          </a:prstGeom>
          <a:solidFill>
            <a:schemeClr val="bg1">
              <a:lumMod val="65000"/>
              <a:lumOff val="3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7" name="Down Arrow 16"/>
          <p:cNvSpPr/>
          <p:nvPr/>
        </p:nvSpPr>
        <p:spPr>
          <a:xfrm>
            <a:off x="1257300" y="3213100"/>
            <a:ext cx="381000" cy="458788"/>
          </a:xfrm>
          <a:prstGeom prst="downArrow">
            <a:avLst/>
          </a:prstGeom>
          <a:solidFill>
            <a:schemeClr val="bg1">
              <a:lumMod val="65000"/>
              <a:lumOff val="3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9" name="Down Arrow 18"/>
          <p:cNvSpPr/>
          <p:nvPr/>
        </p:nvSpPr>
        <p:spPr>
          <a:xfrm>
            <a:off x="2227263" y="2084388"/>
            <a:ext cx="381000" cy="506412"/>
          </a:xfrm>
          <a:prstGeom prst="downArrow">
            <a:avLst/>
          </a:prstGeom>
          <a:solidFill>
            <a:schemeClr val="bg1">
              <a:lumMod val="65000"/>
              <a:lumOff val="3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0" name="Down Arrow 19"/>
          <p:cNvSpPr/>
          <p:nvPr/>
        </p:nvSpPr>
        <p:spPr>
          <a:xfrm>
            <a:off x="7510463" y="3224213"/>
            <a:ext cx="381000" cy="1939925"/>
          </a:xfrm>
          <a:prstGeom prst="downArrow">
            <a:avLst/>
          </a:prstGeom>
          <a:solidFill>
            <a:schemeClr val="bg1">
              <a:lumMod val="65000"/>
              <a:lumOff val="3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TFS API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err="1" smtClean="0"/>
              <a:t>Kinban’s</a:t>
            </a:r>
            <a:r>
              <a:rPr lang="en-US" dirty="0" smtClean="0"/>
              <a:t> needs are simple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Assignment of employee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User story status change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High level TFS API inputs are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Project Collection URI</a:t>
            </a:r>
          </a:p>
          <a:p>
            <a:pPr lvl="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Ex: http://server:8080/tfs/AppCollection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Project Name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Uses WIQL (Work item query language)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DEMO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Lessons Learned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Mouse Control</a:t>
            </a:r>
          </a:p>
          <a:p>
            <a:pPr lvl="1"/>
            <a:r>
              <a:rPr lang="en-US" smtClean="0"/>
              <a:t>Absolute mode</a:t>
            </a:r>
          </a:p>
          <a:p>
            <a:pPr lvl="1"/>
            <a:r>
              <a:rPr lang="en-US" smtClean="0"/>
              <a:t>Joystick mode</a:t>
            </a:r>
          </a:p>
          <a:p>
            <a:r>
              <a:rPr lang="en-US" smtClean="0"/>
              <a:t>Drag and Drop adorner code was finicky</a:t>
            </a:r>
          </a:p>
          <a:p>
            <a:r>
              <a:rPr lang="en-US" smtClean="0"/>
              <a:t>Screen Resolution</a:t>
            </a:r>
          </a:p>
          <a:p>
            <a:pPr lvl="1"/>
            <a:r>
              <a:rPr lang="en-US" smtClean="0"/>
              <a:t>Size of screen elements</a:t>
            </a:r>
          </a:p>
          <a:p>
            <a:pPr lvl="1"/>
            <a:r>
              <a:rPr lang="en-US" smtClean="0"/>
              <a:t>Granularity of mouse control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Lessons Learned Continued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Mouse button down.  Tried:</a:t>
            </a:r>
          </a:p>
          <a:p>
            <a:pPr lvl="1"/>
            <a:r>
              <a:rPr lang="en-US" smtClean="0"/>
              <a:t>Distance from right hand to Kinect</a:t>
            </a:r>
          </a:p>
          <a:p>
            <a:pPr lvl="1"/>
            <a:r>
              <a:rPr lang="en-US" smtClean="0"/>
              <a:t>Left arm up</a:t>
            </a:r>
          </a:p>
          <a:p>
            <a:r>
              <a:rPr lang="en-US" smtClean="0"/>
              <a:t>Loitering in front of the Kinect</a:t>
            </a:r>
          </a:p>
          <a:p>
            <a:pPr lvl="1"/>
            <a:r>
              <a:rPr lang="en-US" smtClean="0"/>
              <a:t>Still need a better way to screen lock</a:t>
            </a:r>
          </a:p>
          <a:p>
            <a:r>
              <a:rPr lang="en-US" smtClean="0"/>
              <a:t>Logged in user needs access to TFS</a:t>
            </a:r>
          </a:p>
          <a:p>
            <a:endParaRPr lang="en-US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Resources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This Project</a:t>
            </a:r>
          </a:p>
          <a:p>
            <a:pPr lvl="1" eaLnBrk="1" hangingPunct="1"/>
            <a:r>
              <a:rPr lang="en-US" smtClean="0">
                <a:hlinkClick r:id="rId2"/>
              </a:rPr>
              <a:t>http://kinban.codeplex.com</a:t>
            </a:r>
            <a:r>
              <a:rPr lang="en-US" smtClean="0"/>
              <a:t> </a:t>
            </a:r>
          </a:p>
          <a:p>
            <a:pPr eaLnBrk="1" hangingPunct="1"/>
            <a:r>
              <a:rPr lang="en-US" smtClean="0"/>
              <a:t>AutoIt</a:t>
            </a:r>
          </a:p>
          <a:p>
            <a:pPr lvl="1" eaLnBrk="1" hangingPunct="1"/>
            <a:r>
              <a:rPr lang="en-US" sz="2400" smtClean="0">
                <a:hlinkClick r:id="rId3"/>
              </a:rPr>
              <a:t>http://www.autoitscript.com/site/autoit/downloads/</a:t>
            </a:r>
            <a:endParaRPr lang="en-US" sz="2400" smtClean="0"/>
          </a:p>
          <a:p>
            <a:pPr eaLnBrk="1" hangingPunct="1"/>
            <a:r>
              <a:rPr lang="en-US" smtClean="0"/>
              <a:t>Kinect SDK</a:t>
            </a:r>
          </a:p>
          <a:p>
            <a:pPr lvl="1" eaLnBrk="1" hangingPunct="1"/>
            <a:r>
              <a:rPr lang="en-US" smtClean="0">
                <a:hlinkClick r:id="rId4"/>
              </a:rPr>
              <a:t>http://kinectforwindows.org/download/</a:t>
            </a:r>
            <a:endParaRPr lang="en-US" smtClean="0"/>
          </a:p>
          <a:p>
            <a:pPr eaLnBrk="1" hangingPunct="1"/>
            <a:r>
              <a:rPr lang="en-US" smtClean="0"/>
              <a:t>Example of Advanced gestures</a:t>
            </a:r>
          </a:p>
          <a:p>
            <a:pPr lvl="1" eaLnBrk="1" hangingPunct="1"/>
            <a:r>
              <a:rPr lang="en-US" smtClean="0">
                <a:hlinkClick r:id="rId5"/>
              </a:rPr>
              <a:t>http://kinecttoolbox.codeplex.com/</a:t>
            </a:r>
            <a:endParaRPr lang="en-US" smtClean="0"/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Agenda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Why we built it</a:t>
            </a:r>
          </a:p>
          <a:p>
            <a:pPr eaLnBrk="1" hangingPunct="1"/>
            <a:r>
              <a:rPr lang="en-US" smtClean="0"/>
              <a:t>The Glue</a:t>
            </a:r>
          </a:p>
          <a:p>
            <a:pPr eaLnBrk="1" hangingPunct="1"/>
            <a:r>
              <a:rPr lang="en-US" smtClean="0"/>
              <a:t>Kinect &amp; SDK</a:t>
            </a:r>
          </a:p>
          <a:p>
            <a:pPr eaLnBrk="1" hangingPunct="1"/>
            <a:r>
              <a:rPr lang="en-US" smtClean="0"/>
              <a:t>TFS API</a:t>
            </a:r>
          </a:p>
          <a:p>
            <a:pPr eaLnBrk="1" hangingPunct="1"/>
            <a:r>
              <a:rPr lang="en-US" smtClean="0"/>
              <a:t>Lessons Learned</a:t>
            </a:r>
          </a:p>
          <a:p>
            <a:pPr eaLnBrk="1" hangingPunct="1"/>
            <a:r>
              <a:rPr lang="en-US" smtClean="0"/>
              <a:t>Resources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Why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FCSA leaders sponsored Geekfest – Sept 2011</a:t>
            </a:r>
          </a:p>
          <a:p>
            <a:pPr eaLnBrk="1" hangingPunct="1"/>
            <a:r>
              <a:rPr lang="en-US" smtClean="0"/>
              <a:t>Replace index card based Kanban story board</a:t>
            </a:r>
          </a:p>
          <a:p>
            <a:pPr eaLnBrk="1" hangingPunct="1"/>
            <a:r>
              <a:rPr lang="en-US" smtClean="0"/>
              <a:t>Because Kinect is </a:t>
            </a:r>
          </a:p>
          <a:p>
            <a:pPr lvl="1" eaLnBrk="1" hangingPunct="1"/>
            <a:r>
              <a:rPr lang="en-US" smtClean="0"/>
              <a:t>Different</a:t>
            </a:r>
          </a:p>
          <a:p>
            <a:pPr lvl="1" eaLnBrk="1" hangingPunct="1"/>
            <a:r>
              <a:rPr lang="en-US" smtClean="0"/>
              <a:t>Cheap</a:t>
            </a:r>
          </a:p>
        </p:txBody>
      </p:sp>
      <p:pic>
        <p:nvPicPr>
          <p:cNvPr id="4100" name="Picture 4" descr="C:\Users\novakj\Desktop\WP_000016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1813" y="3200400"/>
            <a:ext cx="4725987" cy="3536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Glue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AutoIt</a:t>
            </a:r>
          </a:p>
          <a:p>
            <a:pPr lvl="1" eaLnBrk="1" hangingPunct="1"/>
            <a:r>
              <a:rPr lang="en-US" smtClean="0"/>
              <a:t>COM Component</a:t>
            </a:r>
          </a:p>
          <a:p>
            <a:pPr lvl="1" eaLnBrk="1" hangingPunct="1"/>
            <a:r>
              <a:rPr lang="en-US" smtClean="0"/>
              <a:t>Mouse control </a:t>
            </a:r>
          </a:p>
          <a:p>
            <a:pPr lvl="2" eaLnBrk="1" hangingPunct="1"/>
            <a:r>
              <a:rPr lang="en-US" smtClean="0"/>
              <a:t>Move to X, Y</a:t>
            </a:r>
          </a:p>
          <a:p>
            <a:pPr lvl="2" eaLnBrk="1" hangingPunct="1"/>
            <a:r>
              <a:rPr lang="en-US" smtClean="0"/>
              <a:t>Press/Release button</a:t>
            </a:r>
          </a:p>
          <a:p>
            <a:pPr lvl="1" eaLnBrk="1" hangingPunct="1"/>
            <a:r>
              <a:rPr lang="en-US" smtClean="0"/>
              <a:t>FCSA QA uses AutoIt for UI automation testing</a:t>
            </a:r>
          </a:p>
          <a:p>
            <a:pPr lvl="1" eaLnBrk="1" hangingPunct="1"/>
            <a:r>
              <a:rPr lang="en-US" smtClean="0"/>
              <a:t>Win32 mouse functions might work?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More Glue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WPF UI</a:t>
            </a:r>
          </a:p>
          <a:p>
            <a:pPr lvl="1" eaLnBrk="1" hangingPunct="1"/>
            <a:r>
              <a:rPr lang="en-US" smtClean="0"/>
              <a:t>Great for styling</a:t>
            </a:r>
          </a:p>
          <a:p>
            <a:pPr lvl="1" eaLnBrk="1" hangingPunct="1"/>
            <a:r>
              <a:rPr lang="en-US" smtClean="0"/>
              <a:t>Great for user interactivity</a:t>
            </a:r>
          </a:p>
          <a:p>
            <a:pPr lvl="1" eaLnBrk="1" hangingPunct="1"/>
            <a:r>
              <a:rPr lang="en-US" smtClean="0"/>
              <a:t>Drag Drop Adorner</a:t>
            </a:r>
          </a:p>
          <a:p>
            <a:pPr lvl="2" eaLnBrk="1" hangingPunct="1"/>
            <a:r>
              <a:rPr lang="en-US" smtClean="0"/>
              <a:t>Shows user story dragging</a:t>
            </a:r>
          </a:p>
          <a:p>
            <a:pPr lvl="2" eaLnBrk="1" hangingPunct="1"/>
            <a:r>
              <a:rPr lang="en-US" smtClean="0"/>
              <a:t>Dims user story for invalid drop column</a:t>
            </a:r>
          </a:p>
          <a:p>
            <a:pPr lvl="1" eaLnBrk="1" hangingPunct="1"/>
            <a:endParaRPr lang="en-US" smtClean="0"/>
          </a:p>
          <a:p>
            <a:pPr eaLnBrk="1" hangingPunct="1"/>
            <a:r>
              <a:rPr lang="en-US" smtClean="0"/>
              <a:t>How the UI works DEMO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Reactive Extensions aka Rx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System.Reactive namespace</a:t>
            </a:r>
          </a:p>
          <a:p>
            <a:pPr eaLnBrk="1" hangingPunct="1"/>
            <a:r>
              <a:rPr lang="en-US" smtClean="0"/>
              <a:t>Async Observer Pattern with Linq operators</a:t>
            </a:r>
          </a:p>
          <a:p>
            <a:pPr eaLnBrk="1" hangingPunct="1"/>
            <a:r>
              <a:rPr lang="en-US" smtClean="0"/>
              <a:t>Rx is used to wrap Kinect Events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Contrived Rx Example</a:t>
            </a:r>
          </a:p>
        </p:txBody>
      </p:sp>
      <p:pic>
        <p:nvPicPr>
          <p:cNvPr id="8195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295400"/>
            <a:ext cx="8896350" cy="396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Kinect &amp; SDK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$150 hardware and free software for </a:t>
            </a:r>
          </a:p>
          <a:p>
            <a:pPr lvl="1" eaLnBrk="1" hangingPunct="1"/>
            <a:r>
              <a:rPr lang="en-US" smtClean="0"/>
              <a:t>Camera, Depth sensor, Microphone array, </a:t>
            </a:r>
            <a:br>
              <a:rPr lang="en-US" smtClean="0"/>
            </a:br>
            <a:r>
              <a:rPr lang="en-US" smtClean="0"/>
              <a:t>Skeleton tracking</a:t>
            </a:r>
          </a:p>
          <a:p>
            <a:pPr eaLnBrk="1" hangingPunct="1"/>
            <a:r>
              <a:rPr lang="en-US" smtClean="0"/>
              <a:t>SDK Data streams – delivered at 30 FPS</a:t>
            </a:r>
          </a:p>
          <a:p>
            <a:pPr lvl="1" eaLnBrk="1" hangingPunct="1"/>
            <a:r>
              <a:rPr lang="en-US" smtClean="0"/>
              <a:t>Skeleton</a:t>
            </a:r>
          </a:p>
          <a:p>
            <a:pPr lvl="1" eaLnBrk="1" hangingPunct="1"/>
            <a:r>
              <a:rPr lang="en-US" smtClean="0"/>
              <a:t>Depth</a:t>
            </a:r>
          </a:p>
          <a:p>
            <a:pPr lvl="1" eaLnBrk="1" hangingPunct="1"/>
            <a:r>
              <a:rPr lang="en-US" smtClean="0"/>
              <a:t>Video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SDK Cont’d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Includes sample apps</a:t>
            </a:r>
          </a:p>
          <a:p>
            <a:pPr lvl="1" eaLnBrk="1" hangingPunct="1"/>
            <a:r>
              <a:rPr lang="en-US" smtClean="0"/>
              <a:t>Skeleton Tracker</a:t>
            </a:r>
          </a:p>
          <a:p>
            <a:pPr lvl="1" eaLnBrk="1" hangingPunct="1"/>
            <a:r>
              <a:rPr lang="en-US" smtClean="0"/>
              <a:t>A Simple Skeleton based game</a:t>
            </a:r>
          </a:p>
          <a:p>
            <a:pPr lvl="1" eaLnBrk="1" hangingPunct="1"/>
            <a:r>
              <a:rPr lang="en-US" smtClean="0"/>
              <a:t>Speech recognition</a:t>
            </a:r>
          </a:p>
          <a:p>
            <a:pPr eaLnBrk="1" hangingPunct="1"/>
            <a:r>
              <a:rPr lang="en-US" smtClean="0"/>
              <a:t>New version as of Nov 1</a:t>
            </a:r>
          </a:p>
          <a:p>
            <a:pPr lvl="1" eaLnBrk="1" hangingPunct="1"/>
            <a:r>
              <a:rPr lang="en-US" smtClean="0"/>
              <a:t>App built with previous beta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4107</TotalTime>
  <Words>454</Words>
  <Application>Microsoft Office PowerPoint</Application>
  <PresentationFormat>On-screen Show (4:3)</PresentationFormat>
  <Paragraphs>125</Paragraphs>
  <Slides>17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0" baseType="lpstr">
      <vt:lpstr>Calibri</vt:lpstr>
      <vt:lpstr>Arial</vt:lpstr>
      <vt:lpstr>Office Theme</vt:lpstr>
      <vt:lpstr>Kinect + TFS  aka   Kinban</vt:lpstr>
      <vt:lpstr>Agenda</vt:lpstr>
      <vt:lpstr>Why</vt:lpstr>
      <vt:lpstr>The Glue</vt:lpstr>
      <vt:lpstr>More Glue</vt:lpstr>
      <vt:lpstr>Reactive Extensions aka Rx</vt:lpstr>
      <vt:lpstr>Contrived Rx Example</vt:lpstr>
      <vt:lpstr>Kinect &amp; SDK</vt:lpstr>
      <vt:lpstr>SDK Cont’d</vt:lpstr>
      <vt:lpstr>Kinban Gestures</vt:lpstr>
      <vt:lpstr>Skeleton</vt:lpstr>
      <vt:lpstr>More on Reactive Extensions</vt:lpstr>
      <vt:lpstr>Rx Skeleton Data Flow</vt:lpstr>
      <vt:lpstr>TFS API</vt:lpstr>
      <vt:lpstr>Lessons Learned</vt:lpstr>
      <vt:lpstr>Lessons Learned Continued</vt:lpstr>
      <vt:lpstr>Resources</vt:lpstr>
    </vt:vector>
  </TitlesOfParts>
  <Company>Farm Credit Services of America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Kinect + TFS</dc:title>
  <dc:creator>novakj</dc:creator>
  <cp:lastModifiedBy>bramwellj</cp:lastModifiedBy>
  <cp:revision>53</cp:revision>
  <dcterms:created xsi:type="dcterms:W3CDTF">2011-11-03T13:21:14Z</dcterms:created>
  <dcterms:modified xsi:type="dcterms:W3CDTF">2011-11-16T13:50:27Z</dcterms:modified>
</cp:coreProperties>
</file>